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7200" b="1" dirty="0" smtClean="0">
                <a:solidFill>
                  <a:schemeClr val="tx1"/>
                </a:solidFill>
                <a:latin typeface="Algerian" pitchFamily="82" charset="0"/>
              </a:rPr>
              <a:t>CONCEPT  OF FITNESS</a:t>
            </a:r>
          </a:p>
          <a:p>
            <a:endParaRPr lang="en-US" sz="8000" b="1" dirty="0" smtClean="0">
              <a:solidFill>
                <a:schemeClr val="tx1"/>
              </a:solidFill>
              <a:latin typeface="Algerian" pitchFamily="82" charset="0"/>
            </a:endParaRPr>
          </a:p>
          <a:p>
            <a:endParaRPr lang="en-IN" sz="2400" b="1" dirty="0">
              <a:solidFill>
                <a:schemeClr val="tx1"/>
              </a:solidFill>
              <a:latin typeface="Algerian" pitchFamily="82" charset="0"/>
            </a:endParaRPr>
          </a:p>
        </p:txBody>
      </p:sp>
      <p:pic>
        <p:nvPicPr>
          <p:cNvPr id="5" name="Picture 6" descr="C093"/>
          <p:cNvPicPr>
            <a:picLocks noChangeAspect="1" noChangeArrowheads="1"/>
          </p:cNvPicPr>
          <p:nvPr/>
        </p:nvPicPr>
        <p:blipFill>
          <a:blip r:embed="rId2"/>
          <a:srcRect/>
          <a:stretch>
            <a:fillRect/>
          </a:stretch>
        </p:blipFill>
        <p:spPr bwMode="auto">
          <a:xfrm>
            <a:off x="0" y="2286000"/>
            <a:ext cx="3200400" cy="4572000"/>
          </a:xfrm>
          <a:prstGeom prst="rect">
            <a:avLst/>
          </a:prstGeom>
          <a:noFill/>
          <a:ln w="38100">
            <a:solidFill>
              <a:schemeClr val="tx1"/>
            </a:solidFill>
            <a:miter lim="800000"/>
            <a:headEnd/>
            <a:tailEnd/>
          </a:ln>
        </p:spPr>
      </p:pic>
      <p:pic>
        <p:nvPicPr>
          <p:cNvPr id="6" name="Picture 14" descr="006 (15)"/>
          <p:cNvPicPr>
            <a:picLocks noChangeAspect="1" noChangeArrowheads="1"/>
          </p:cNvPicPr>
          <p:nvPr/>
        </p:nvPicPr>
        <p:blipFill>
          <a:blip r:embed="rId3"/>
          <a:srcRect/>
          <a:stretch>
            <a:fillRect/>
          </a:stretch>
        </p:blipFill>
        <p:spPr>
          <a:xfrm>
            <a:off x="3200400" y="2209800"/>
            <a:ext cx="3049588" cy="4648200"/>
          </a:xfrm>
          <a:prstGeom prst="rect">
            <a:avLst/>
          </a:prstGeom>
          <a:noFill/>
        </p:spPr>
      </p:pic>
      <p:pic>
        <p:nvPicPr>
          <p:cNvPr id="7" name="Picture 4" descr="003"/>
          <p:cNvPicPr>
            <a:picLocks noChangeAspect="1" noChangeArrowheads="1"/>
          </p:cNvPicPr>
          <p:nvPr/>
        </p:nvPicPr>
        <p:blipFill>
          <a:blip r:embed="rId4"/>
          <a:srcRect/>
          <a:stretch>
            <a:fillRect/>
          </a:stretch>
        </p:blipFill>
        <p:spPr bwMode="auto">
          <a:xfrm>
            <a:off x="6248400" y="2209800"/>
            <a:ext cx="2895600" cy="4648200"/>
          </a:xfrm>
          <a:prstGeom prst="rect">
            <a:avLst/>
          </a:prstGeom>
          <a:noFill/>
          <a:ln w="3175">
            <a:solidFill>
              <a:srgbClr val="000000"/>
            </a:solid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endParaRPr lang="en-US" sz="3400" dirty="0" smtClean="0"/>
          </a:p>
          <a:p>
            <a:pPr algn="just"/>
            <a:r>
              <a:rPr lang="en-US" sz="3400" dirty="0" smtClean="0"/>
              <a:t>Wellness is optimal health and vitality.</a:t>
            </a:r>
          </a:p>
          <a:p>
            <a:pPr algn="just"/>
            <a:r>
              <a:rPr lang="en-US" sz="3400" dirty="0" smtClean="0"/>
              <a:t>The constant and deliberate effort to stay healthy and achieve the highest potential for well-being.</a:t>
            </a:r>
          </a:p>
          <a:p>
            <a:pPr algn="just"/>
            <a:r>
              <a:rPr lang="en-US" sz="3400" dirty="0" smtClean="0"/>
              <a:t>Living a lifestyle that optimizes all aspects of health.</a:t>
            </a:r>
          </a:p>
          <a:p>
            <a:pPr algn="just">
              <a:lnSpc>
                <a:spcPct val="90000"/>
              </a:lnSpc>
            </a:pPr>
            <a:r>
              <a:rPr lang="en-US" sz="3400" dirty="0" smtClean="0"/>
              <a:t>Wellness is the product of healthy lifestyles just like fitness is the product of regular exercise.</a:t>
            </a:r>
          </a:p>
          <a:p>
            <a:pPr algn="just">
              <a:lnSpc>
                <a:spcPct val="90000"/>
              </a:lnSpc>
            </a:pPr>
            <a:r>
              <a:rPr lang="en-US" sz="3400" dirty="0" smtClean="0"/>
              <a:t>Wellness reflects how one feels about life as well as one</a:t>
            </a:r>
            <a:r>
              <a:rPr lang="ja-JP" altLang="en-US" sz="3400" smtClean="0">
                <a:latin typeface="Arial" pitchFamily="34" charset="0"/>
              </a:rPr>
              <a:t>’</a:t>
            </a:r>
            <a:r>
              <a:rPr lang="en-US" altLang="ja-JP" sz="3400" dirty="0" smtClean="0"/>
              <a:t>s ability to function effectively.</a:t>
            </a:r>
            <a:endParaRPr lang="en-US" sz="3400" dirty="0" smtClean="0"/>
          </a:p>
          <a:p>
            <a:pPr algn="just">
              <a:lnSpc>
                <a:spcPct val="90000"/>
              </a:lnSpc>
            </a:pPr>
            <a:endParaRPr lang="en-US" sz="3400" dirty="0" smtClean="0"/>
          </a:p>
          <a:p>
            <a:pPr algn="just">
              <a:buNone/>
            </a:pPr>
            <a:endParaRPr lang="en-IN" sz="3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healthylivingtip.com/healthy%20living%20woman.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7" name="Rectangle 3"/>
          <p:cNvSpPr>
            <a:spLocks noGrp="1" noChangeArrowheads="1"/>
          </p:cNvSpPr>
          <p:nvPr>
            <p:ph type="body" idx="1"/>
          </p:nvPr>
        </p:nvSpPr>
        <p:spPr>
          <a:xfrm>
            <a:off x="0" y="0"/>
            <a:ext cx="9144000" cy="6858000"/>
          </a:xfrm>
        </p:spPr>
        <p:txBody>
          <a:bodyPr>
            <a:normAutofit/>
          </a:bodyPr>
          <a:lstStyle/>
          <a:p>
            <a:pPr algn="ctr">
              <a:lnSpc>
                <a:spcPct val="90000"/>
              </a:lnSpc>
              <a:buNone/>
            </a:pPr>
            <a:endParaRPr lang="en-US" sz="4400" b="1" dirty="0" smtClean="0">
              <a:latin typeface="Algerian" pitchFamily="82" charset="0"/>
            </a:endParaRPr>
          </a:p>
          <a:p>
            <a:pPr algn="ctr">
              <a:lnSpc>
                <a:spcPct val="90000"/>
              </a:lnSpc>
              <a:buNone/>
            </a:pPr>
            <a:r>
              <a:rPr lang="en-US" sz="4400" b="1" dirty="0" smtClean="0">
                <a:solidFill>
                  <a:srgbClr val="FFFF00"/>
                </a:solidFill>
                <a:latin typeface="Algerian" pitchFamily="82" charset="0"/>
              </a:rPr>
              <a:t>Dimensions </a:t>
            </a:r>
            <a:r>
              <a:rPr lang="en-US" sz="4400" b="1" dirty="0" smtClean="0">
                <a:solidFill>
                  <a:srgbClr val="FFFF00"/>
                </a:solidFill>
                <a:latin typeface="Algerian" pitchFamily="82" charset="0"/>
              </a:rPr>
              <a:t>of </a:t>
            </a:r>
            <a:r>
              <a:rPr lang="en-US" sz="4400" b="1" dirty="0" smtClean="0">
                <a:solidFill>
                  <a:srgbClr val="FFFF00"/>
                </a:solidFill>
                <a:latin typeface="Algerian" pitchFamily="82" charset="0"/>
              </a:rPr>
              <a:t>wellness</a:t>
            </a:r>
          </a:p>
          <a:p>
            <a:pPr algn="ctr">
              <a:lnSpc>
                <a:spcPct val="90000"/>
              </a:lnSpc>
              <a:buNone/>
            </a:pPr>
            <a:endParaRPr lang="en-US" sz="4400" b="1" dirty="0" smtClean="0">
              <a:latin typeface="Algerian" pitchFamily="82" charset="0"/>
            </a:endParaRPr>
          </a:p>
          <a:p>
            <a:pPr lvl="1">
              <a:lnSpc>
                <a:spcPct val="90000"/>
              </a:lnSpc>
            </a:pPr>
            <a:r>
              <a:rPr lang="en-US" sz="3600" dirty="0" smtClean="0">
                <a:solidFill>
                  <a:srgbClr val="FFFF00"/>
                </a:solidFill>
              </a:rPr>
              <a:t>Physical wellness</a:t>
            </a:r>
          </a:p>
          <a:p>
            <a:pPr lvl="1">
              <a:lnSpc>
                <a:spcPct val="90000"/>
              </a:lnSpc>
            </a:pPr>
            <a:r>
              <a:rPr lang="en-US" sz="3600" dirty="0" smtClean="0">
                <a:solidFill>
                  <a:srgbClr val="FFFF00"/>
                </a:solidFill>
              </a:rPr>
              <a:t>Emotional wellness</a:t>
            </a:r>
          </a:p>
          <a:p>
            <a:pPr lvl="1">
              <a:lnSpc>
                <a:spcPct val="90000"/>
              </a:lnSpc>
            </a:pPr>
            <a:r>
              <a:rPr lang="en-US" sz="3600" dirty="0" smtClean="0">
                <a:solidFill>
                  <a:srgbClr val="FFFF00"/>
                </a:solidFill>
              </a:rPr>
              <a:t>Intellectual wellness</a:t>
            </a:r>
          </a:p>
          <a:p>
            <a:pPr lvl="1">
              <a:lnSpc>
                <a:spcPct val="90000"/>
              </a:lnSpc>
            </a:pPr>
            <a:r>
              <a:rPr lang="en-US" sz="3600" dirty="0" smtClean="0">
                <a:solidFill>
                  <a:srgbClr val="FFFF00"/>
                </a:solidFill>
              </a:rPr>
              <a:t>Spiritual wellness</a:t>
            </a:r>
          </a:p>
          <a:p>
            <a:pPr lvl="1">
              <a:lnSpc>
                <a:spcPct val="90000"/>
              </a:lnSpc>
            </a:pPr>
            <a:r>
              <a:rPr lang="en-US" sz="3600" dirty="0" smtClean="0">
                <a:solidFill>
                  <a:srgbClr val="FFFF00"/>
                </a:solidFill>
              </a:rPr>
              <a:t>Interpersonal and social wellness</a:t>
            </a:r>
          </a:p>
          <a:p>
            <a:pPr lvl="1">
              <a:lnSpc>
                <a:spcPct val="90000"/>
              </a:lnSpc>
            </a:pPr>
            <a:r>
              <a:rPr lang="en-US" sz="3600" dirty="0" smtClean="0">
                <a:solidFill>
                  <a:srgbClr val="FFFF00"/>
                </a:solidFill>
              </a:rPr>
              <a:t>Environmental, or planetary, wellness</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52388"/>
            <a:ext cx="8637588" cy="1431925"/>
          </a:xfrm>
        </p:spPr>
        <p:txBody>
          <a:bodyPr>
            <a:noAutofit/>
          </a:bodyPr>
          <a:lstStyle/>
          <a:p>
            <a:r>
              <a:rPr lang="en-US" b="1" dirty="0">
                <a:latin typeface="Algerian" pitchFamily="82" charset="0"/>
              </a:rPr>
              <a:t>Reaching Wellness Through Lifestyle Management</a:t>
            </a:r>
          </a:p>
        </p:txBody>
      </p:sp>
      <p:sp>
        <p:nvSpPr>
          <p:cNvPr id="14339" name="Rectangle 3"/>
          <p:cNvSpPr>
            <a:spLocks noGrp="1" noChangeArrowheads="1"/>
          </p:cNvSpPr>
          <p:nvPr>
            <p:ph type="body" idx="1"/>
          </p:nvPr>
        </p:nvSpPr>
        <p:spPr>
          <a:xfrm>
            <a:off x="0" y="1447800"/>
            <a:ext cx="9144000" cy="5410200"/>
          </a:xfrm>
        </p:spPr>
        <p:txBody>
          <a:bodyPr/>
          <a:lstStyle/>
          <a:p>
            <a:pPr>
              <a:lnSpc>
                <a:spcPct val="90000"/>
              </a:lnSpc>
              <a:buNone/>
            </a:pPr>
            <a:endParaRPr lang="en-US" dirty="0" smtClean="0"/>
          </a:p>
          <a:p>
            <a:pPr>
              <a:lnSpc>
                <a:spcPct val="90000"/>
              </a:lnSpc>
              <a:buNone/>
            </a:pPr>
            <a:r>
              <a:rPr lang="en-US" dirty="0" smtClean="0"/>
              <a:t>Getting </a:t>
            </a:r>
            <a:r>
              <a:rPr lang="en-US" dirty="0"/>
              <a:t>started: </a:t>
            </a:r>
          </a:p>
          <a:p>
            <a:pPr lvl="1">
              <a:lnSpc>
                <a:spcPct val="90000"/>
              </a:lnSpc>
            </a:pPr>
            <a:r>
              <a:rPr lang="en-US" sz="3200" dirty="0"/>
              <a:t>Examine your current health habits</a:t>
            </a:r>
          </a:p>
          <a:p>
            <a:pPr lvl="1">
              <a:lnSpc>
                <a:spcPct val="90000"/>
              </a:lnSpc>
            </a:pPr>
            <a:r>
              <a:rPr lang="en-US" sz="3200" dirty="0"/>
              <a:t>Choose a target behavior—an isolated behavior selected as the object for a behavior change program</a:t>
            </a:r>
          </a:p>
          <a:p>
            <a:pPr lvl="1">
              <a:lnSpc>
                <a:spcPct val="90000"/>
              </a:lnSpc>
            </a:pPr>
            <a:r>
              <a:rPr lang="en-US" sz="3200" dirty="0"/>
              <a:t>Obtain information about your target behavior</a:t>
            </a:r>
          </a:p>
          <a:p>
            <a:pPr lvl="1">
              <a:lnSpc>
                <a:spcPct val="90000"/>
              </a:lnSpc>
            </a:pPr>
            <a:r>
              <a:rPr lang="en-US" sz="3200" dirty="0"/>
              <a:t>Find outside help if needed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74638"/>
            <a:ext cx="9144000" cy="1143000"/>
          </a:xfrm>
        </p:spPr>
        <p:txBody>
          <a:bodyPr>
            <a:noAutofit/>
          </a:bodyPr>
          <a:lstStyle/>
          <a:p>
            <a:r>
              <a:rPr lang="en-US" sz="4800" b="1" dirty="0">
                <a:latin typeface="Algerian" pitchFamily="82" charset="0"/>
              </a:rPr>
              <a:t>Benefits of a Wellness Lifestyle</a:t>
            </a:r>
          </a:p>
        </p:txBody>
      </p:sp>
      <p:sp>
        <p:nvSpPr>
          <p:cNvPr id="7171" name="Rectangle 3"/>
          <p:cNvSpPr>
            <a:spLocks noGrp="1" noChangeArrowheads="1"/>
          </p:cNvSpPr>
          <p:nvPr>
            <p:ph type="body" idx="1"/>
          </p:nvPr>
        </p:nvSpPr>
        <p:spPr/>
        <p:txBody>
          <a:bodyPr/>
          <a:lstStyle/>
          <a:p>
            <a:pPr>
              <a:buNone/>
            </a:pPr>
            <a:r>
              <a:rPr lang="en-US" sz="3600" b="1" dirty="0"/>
              <a:t>To the Nation</a:t>
            </a:r>
          </a:p>
          <a:p>
            <a:pPr lvl="1"/>
            <a:r>
              <a:rPr lang="en-US" dirty="0"/>
              <a:t>Reduction in health care costs</a:t>
            </a:r>
          </a:p>
          <a:p>
            <a:pPr lvl="1"/>
            <a:r>
              <a:rPr lang="en-US" dirty="0"/>
              <a:t>Maintenance of productive work force</a:t>
            </a:r>
          </a:p>
          <a:p>
            <a:pPr>
              <a:buNone/>
            </a:pPr>
            <a:r>
              <a:rPr lang="en-US" sz="3600" b="1" dirty="0"/>
              <a:t>To the individual</a:t>
            </a:r>
          </a:p>
          <a:p>
            <a:pPr lvl="1"/>
            <a:r>
              <a:rPr lang="en-US" dirty="0"/>
              <a:t>Reduced health care costs</a:t>
            </a:r>
          </a:p>
          <a:p>
            <a:pPr lvl="1"/>
            <a:r>
              <a:rPr lang="en-US" dirty="0"/>
              <a:t>Increased longevity</a:t>
            </a:r>
          </a:p>
          <a:p>
            <a:pPr lvl="1"/>
            <a:r>
              <a:rPr lang="en-US" dirty="0"/>
              <a:t>Increased quality of life</a:t>
            </a:r>
          </a:p>
          <a:p>
            <a:pPr lvl="1"/>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ctr">
              <a:buNone/>
            </a:pPr>
            <a:r>
              <a:rPr lang="en-US" sz="5400" b="1" dirty="0" smtClean="0">
                <a:latin typeface="Algerian" pitchFamily="82" charset="0"/>
              </a:rPr>
              <a:t>FITNESS</a:t>
            </a:r>
          </a:p>
          <a:p>
            <a:pPr algn="just">
              <a:buNone/>
            </a:pPr>
            <a:r>
              <a:rPr lang="en-US" dirty="0" smtClean="0"/>
              <a:t>		The ability to perform daily task vigorously and alertly, with energy left over for enjoying leisure time activity and emergency demands. It is the ability to endure, to bear up, to withstand stress, to carry on in circumstances where unfit person could not continue, and is a major basic for good health and well-being.    	</a:t>
            </a:r>
            <a:r>
              <a:rPr lang="en-US" dirty="0" smtClean="0">
                <a:latin typeface="+mj-lt"/>
              </a:rPr>
              <a:t>Participating in physical activity is beneficial to people of all ages. Physical activity contributes to fitness, a state in which people’s health characteristics and behaviors enhance the quality of their lives. A set of physical attributes related to a person’s ability to perform physical activity successfully, without undue strain and with a margin of safety.</a:t>
            </a:r>
          </a:p>
          <a:p>
            <a:pPr algn="just">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5400" b="1" dirty="0" smtClean="0">
                <a:latin typeface="Algerian" pitchFamily="82" charset="0"/>
              </a:rPr>
              <a:t>TYPES OF FITNESS</a:t>
            </a:r>
          </a:p>
          <a:p>
            <a:pPr marL="0" lvl="0" indent="0" fontAlgn="base">
              <a:spcAft>
                <a:spcPct val="0"/>
              </a:spcAft>
              <a:buClr>
                <a:schemeClr val="hlink"/>
              </a:buClr>
              <a:buSzPct val="60000"/>
              <a:buNone/>
            </a:pPr>
            <a:r>
              <a:rPr lang="en-US" sz="4000" b="1" dirty="0" smtClean="0">
                <a:latin typeface="Times New Roman" pitchFamily="18" charset="0"/>
              </a:rPr>
              <a:t>1. Health-related physical fitness</a:t>
            </a:r>
          </a:p>
          <a:p>
            <a:pPr marL="0" lvl="0" indent="0" fontAlgn="base">
              <a:spcAft>
                <a:spcPct val="0"/>
              </a:spcAft>
              <a:buClr>
                <a:schemeClr val="hlink"/>
              </a:buClr>
              <a:buNone/>
            </a:pPr>
            <a:r>
              <a:rPr lang="en-US" dirty="0" smtClean="0">
                <a:latin typeface="Times New Roman" pitchFamily="18" charset="0"/>
              </a:rPr>
              <a:t>A physiological state of well-being that reduces the risk of </a:t>
            </a:r>
            <a:r>
              <a:rPr lang="en-US" dirty="0" err="1" smtClean="0">
                <a:latin typeface="Times New Roman" pitchFamily="18" charset="0"/>
              </a:rPr>
              <a:t>hypokinetic</a:t>
            </a:r>
            <a:r>
              <a:rPr lang="en-US" dirty="0" smtClean="0">
                <a:latin typeface="Times New Roman" pitchFamily="18" charset="0"/>
              </a:rPr>
              <a:t> disease; a basis for participation in sports; and a vigor for the tasks of daily living. Components include cardio-respiratory endurance, muscle strength endurance, flexibility, and body composition.</a:t>
            </a:r>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lvl="0" indent="0" fontAlgn="base">
              <a:spcAft>
                <a:spcPct val="0"/>
              </a:spcAft>
              <a:buClr>
                <a:schemeClr val="hlink"/>
              </a:buClr>
              <a:buSzPct val="60000"/>
              <a:buNone/>
            </a:pPr>
            <a:r>
              <a:rPr lang="en-US" sz="4000" b="1" dirty="0" smtClean="0">
                <a:latin typeface="Times New Roman" pitchFamily="18" charset="0"/>
              </a:rPr>
              <a:t>2. Skill-related physical fitness</a:t>
            </a:r>
          </a:p>
          <a:p>
            <a:pPr marL="0" lvl="0" indent="0" fontAlgn="base">
              <a:spcAft>
                <a:spcPct val="0"/>
              </a:spcAft>
              <a:buClr>
                <a:schemeClr val="hlink"/>
              </a:buClr>
              <a:buNone/>
            </a:pPr>
            <a:r>
              <a:rPr lang="en-US" dirty="0" smtClean="0">
                <a:latin typeface="Times New Roman" pitchFamily="18" charset="0"/>
              </a:rPr>
              <a:t>Common components of physical fitness (e.g., agility, balance, coordination, speed, power, reaction time) that enable participation in sports and other physical activities; also called performance or motor fitness.</a:t>
            </a:r>
          </a:p>
          <a:p>
            <a:pPr marL="0" lvl="0" indent="0" fontAlgn="base">
              <a:spcAft>
                <a:spcPct val="0"/>
              </a:spcAft>
              <a:buClr>
                <a:schemeClr val="hlink"/>
              </a:buClr>
              <a:buNone/>
            </a:pPr>
            <a:endParaRPr lang="en-US" dirty="0" smtClean="0">
              <a:latin typeface="Times New Roman" pitchFamily="18" charset="0"/>
            </a:endParaRPr>
          </a:p>
          <a:p>
            <a:pPr>
              <a:buNone/>
            </a:pPr>
            <a:endParaRPr lang="en-IN" dirty="0"/>
          </a:p>
        </p:txBody>
      </p:sp>
      <p:pic>
        <p:nvPicPr>
          <p:cNvPr id="4" name="Picture 4" descr="serious%20LD's"/>
          <p:cNvPicPr>
            <a:picLocks noChangeAspect="1" noChangeArrowheads="1"/>
          </p:cNvPicPr>
          <p:nvPr/>
        </p:nvPicPr>
        <p:blipFill>
          <a:blip r:embed="rId2"/>
          <a:srcRect/>
          <a:stretch>
            <a:fillRect/>
          </a:stretch>
        </p:blipFill>
        <p:spPr>
          <a:xfrm>
            <a:off x="0" y="2743200"/>
            <a:ext cx="9144000" cy="4114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4400" b="1" dirty="0" smtClean="0">
                <a:latin typeface="Algerian" pitchFamily="82" charset="0"/>
              </a:rPr>
              <a:t>COMPONENT OF FITNESS</a:t>
            </a:r>
          </a:p>
          <a:p>
            <a:pPr>
              <a:buNone/>
            </a:pPr>
            <a:r>
              <a:rPr lang="en-US" b="1" dirty="0" smtClean="0"/>
              <a:t>1. Strength: </a:t>
            </a:r>
            <a:r>
              <a:rPr lang="en-US" dirty="0" smtClean="0"/>
              <a:t>The extent to which muscles can exert force by contracting against resistance.</a:t>
            </a:r>
          </a:p>
          <a:p>
            <a:pPr>
              <a:buNone/>
            </a:pPr>
            <a:r>
              <a:rPr lang="en-US" b="1" dirty="0" smtClean="0"/>
              <a:t>2. Power: </a:t>
            </a:r>
            <a:r>
              <a:rPr lang="en-US" dirty="0" smtClean="0"/>
              <a:t>The ability to exert maximum muscular contraction intensely in an explosive burst of movement</a:t>
            </a:r>
            <a:r>
              <a:rPr lang="en-US" b="1" dirty="0" smtClean="0"/>
              <a:t>. </a:t>
            </a:r>
            <a:r>
              <a:rPr lang="en-US" dirty="0" smtClean="0"/>
              <a:t>e.g. jumping, sprinting start</a:t>
            </a:r>
          </a:p>
          <a:p>
            <a:pPr>
              <a:buNone/>
            </a:pPr>
            <a:r>
              <a:rPr lang="en-US" b="1" dirty="0" smtClean="0"/>
              <a:t>3. Speed: </a:t>
            </a:r>
            <a:r>
              <a:rPr lang="en-US" dirty="0" smtClean="0"/>
              <a:t>The quick movement of limbs, whether leg of sprinter or arms of shot putter.</a:t>
            </a:r>
          </a:p>
          <a:p>
            <a:pPr>
              <a:buNone/>
            </a:pPr>
            <a:r>
              <a:rPr lang="en-US" b="1" dirty="0" smtClean="0"/>
              <a:t>4. Agility: </a:t>
            </a:r>
            <a:r>
              <a:rPr lang="en-US" dirty="0" smtClean="0"/>
              <a:t>The ability to perform a series of explosive power movements in rapid succession in opposing directions.</a:t>
            </a:r>
            <a:endParaRPr lang="en-IN"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t>5. Balance: </a:t>
            </a:r>
            <a:r>
              <a:rPr lang="en-US" dirty="0" smtClean="0"/>
              <a:t>The ability to control the body’s position either in stationary or moving position.</a:t>
            </a:r>
          </a:p>
          <a:p>
            <a:pPr>
              <a:buNone/>
            </a:pPr>
            <a:r>
              <a:rPr lang="en-US" b="1" dirty="0" smtClean="0"/>
              <a:t>6. Flexibility: </a:t>
            </a:r>
            <a:r>
              <a:rPr lang="en-US" dirty="0" smtClean="0"/>
              <a:t>The ability to achieve an extended range of motion without being impeded by excess tissues.</a:t>
            </a:r>
          </a:p>
          <a:p>
            <a:pPr>
              <a:buNone/>
            </a:pPr>
            <a:r>
              <a:rPr lang="en-US" b="1" dirty="0" smtClean="0"/>
              <a:t>7. Muscular Endurance: </a:t>
            </a:r>
            <a:r>
              <a:rPr lang="en-US" dirty="0" smtClean="0"/>
              <a:t>A single muscle ability to perform sustained work, e.g. rowing, cycling.</a:t>
            </a:r>
          </a:p>
          <a:p>
            <a:pPr>
              <a:buNone/>
            </a:pPr>
            <a:r>
              <a:rPr lang="en-US" b="1" dirty="0" smtClean="0"/>
              <a:t>8. Cardiovascular Endurance: </a:t>
            </a:r>
            <a:r>
              <a:rPr lang="en-US" dirty="0" smtClean="0"/>
              <a:t>The heart’s ability to deliver blood to working muscles and their ability to use it, e.g. long distance running.</a:t>
            </a:r>
          </a:p>
          <a:p>
            <a:pPr>
              <a:buNone/>
            </a:pPr>
            <a:r>
              <a:rPr lang="en-US" b="1" dirty="0" smtClean="0"/>
              <a:t>9. Strength Endurance: </a:t>
            </a:r>
            <a:r>
              <a:rPr lang="en-US" dirty="0" smtClean="0"/>
              <a:t>A muscle’s ability to perform a maximum contraction against resistance.</a:t>
            </a:r>
          </a:p>
          <a:p>
            <a:pPr>
              <a:buNone/>
            </a:pPr>
            <a:r>
              <a:rPr lang="en-US" b="1" dirty="0" smtClean="0"/>
              <a:t>10. Co-ordination: </a:t>
            </a:r>
            <a:r>
              <a:rPr lang="en-US" dirty="0" smtClean="0"/>
              <a:t>The ability to perform effectively with other components.</a:t>
            </a:r>
            <a:endParaRPr lang="en-IN"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4400" b="1" dirty="0" smtClean="0">
                <a:latin typeface="Algerian" pitchFamily="82" charset="0"/>
              </a:rPr>
              <a:t>BENEFITS/scope OF FITNESS</a:t>
            </a:r>
          </a:p>
          <a:p>
            <a:pPr>
              <a:buNone/>
            </a:pPr>
            <a:r>
              <a:rPr lang="en-US" b="1" dirty="0" smtClean="0">
                <a:latin typeface="+mj-lt"/>
              </a:rPr>
              <a:t>Improves health:</a:t>
            </a:r>
          </a:p>
          <a:p>
            <a:pPr>
              <a:buFont typeface="Wingdings" pitchFamily="2" charset="2"/>
              <a:buChar char="v"/>
            </a:pPr>
            <a:r>
              <a:rPr lang="en-US" dirty="0" smtClean="0">
                <a:latin typeface="+mj-lt"/>
              </a:rPr>
              <a:t>Increase efficiency of heart and lungs.</a:t>
            </a:r>
          </a:p>
          <a:p>
            <a:pPr>
              <a:buFont typeface="Wingdings" pitchFamily="2" charset="2"/>
              <a:buChar char="v"/>
            </a:pPr>
            <a:r>
              <a:rPr lang="en-US" dirty="0" smtClean="0">
                <a:latin typeface="+mj-lt"/>
              </a:rPr>
              <a:t>Reduce cholesterol level.</a:t>
            </a:r>
          </a:p>
          <a:p>
            <a:pPr>
              <a:buFont typeface="Wingdings" pitchFamily="2" charset="2"/>
              <a:buChar char="v"/>
            </a:pPr>
            <a:r>
              <a:rPr lang="en-US" dirty="0" smtClean="0">
                <a:latin typeface="+mj-lt"/>
              </a:rPr>
              <a:t>Increase muscular strength.</a:t>
            </a:r>
          </a:p>
          <a:p>
            <a:pPr>
              <a:buFont typeface="Wingdings" pitchFamily="2" charset="2"/>
              <a:buChar char="v"/>
            </a:pPr>
            <a:r>
              <a:rPr lang="en-US" dirty="0" smtClean="0">
                <a:latin typeface="+mj-lt"/>
              </a:rPr>
              <a:t>Reduce blood pressure.</a:t>
            </a:r>
          </a:p>
          <a:p>
            <a:pPr>
              <a:buFont typeface="Wingdings" pitchFamily="2" charset="2"/>
              <a:buChar char="v"/>
            </a:pPr>
            <a:r>
              <a:rPr lang="en-US" dirty="0" smtClean="0">
                <a:latin typeface="+mj-lt"/>
              </a:rPr>
              <a:t>Weight loss.</a:t>
            </a:r>
          </a:p>
          <a:p>
            <a:pPr>
              <a:buNone/>
            </a:pPr>
            <a:r>
              <a:rPr lang="en-US" b="1" dirty="0" smtClean="0">
                <a:latin typeface="+mj-lt"/>
              </a:rPr>
              <a:t>Improves Appearance:</a:t>
            </a:r>
          </a:p>
          <a:p>
            <a:pPr>
              <a:buFont typeface="Wingdings" pitchFamily="2" charset="2"/>
              <a:buChar char="v"/>
            </a:pPr>
            <a:r>
              <a:rPr lang="en-US" dirty="0" smtClean="0">
                <a:latin typeface="+mj-lt"/>
              </a:rPr>
              <a:t>Toned muscles.</a:t>
            </a:r>
          </a:p>
          <a:p>
            <a:pPr>
              <a:buFont typeface="Wingdings" pitchFamily="2" charset="2"/>
              <a:buChar char="v"/>
            </a:pPr>
            <a:r>
              <a:rPr lang="en-US" dirty="0" smtClean="0">
                <a:latin typeface="+mj-lt"/>
              </a:rPr>
              <a:t>Improves posture.</a:t>
            </a:r>
            <a:endParaRPr lang="en-IN"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b="1" dirty="0" smtClean="0"/>
              <a:t>Improves Sense of Well-Being</a:t>
            </a:r>
          </a:p>
          <a:p>
            <a:pPr>
              <a:buFont typeface="Wingdings" pitchFamily="2" charset="2"/>
              <a:buChar char="v"/>
            </a:pPr>
            <a:r>
              <a:rPr lang="en-US" dirty="0" smtClean="0"/>
              <a:t>More energy.</a:t>
            </a:r>
          </a:p>
          <a:p>
            <a:pPr>
              <a:buFont typeface="Wingdings" pitchFamily="2" charset="2"/>
              <a:buChar char="v"/>
            </a:pPr>
            <a:r>
              <a:rPr lang="en-US" dirty="0" smtClean="0"/>
              <a:t>Less stress</a:t>
            </a:r>
          </a:p>
          <a:p>
            <a:pPr>
              <a:buFont typeface="Wingdings" pitchFamily="2" charset="2"/>
              <a:buChar char="v"/>
            </a:pPr>
            <a:r>
              <a:rPr lang="en-US" dirty="0" smtClean="0"/>
              <a:t>Improve quality of sleep</a:t>
            </a:r>
          </a:p>
          <a:p>
            <a:pPr>
              <a:buFont typeface="Wingdings" pitchFamily="2" charset="2"/>
              <a:buChar char="v"/>
            </a:pPr>
            <a:r>
              <a:rPr lang="en-US" dirty="0" smtClean="0"/>
              <a:t>Improves ability to cope with stress</a:t>
            </a:r>
          </a:p>
          <a:p>
            <a:pPr>
              <a:buFont typeface="Wingdings" pitchFamily="2" charset="2"/>
              <a:buChar char="v"/>
            </a:pPr>
            <a:r>
              <a:rPr lang="en-US" dirty="0" smtClean="0"/>
              <a:t>Increase mental sharpness.</a:t>
            </a:r>
          </a:p>
          <a:p>
            <a:pPr>
              <a:buNone/>
            </a:pPr>
            <a:r>
              <a:rPr lang="en-US" b="1" dirty="0" smtClean="0"/>
              <a:t>Increase Stamina</a:t>
            </a:r>
          </a:p>
          <a:p>
            <a:pPr>
              <a:buFont typeface="Wingdings" pitchFamily="2" charset="2"/>
              <a:buChar char="v"/>
            </a:pPr>
            <a:r>
              <a:rPr lang="en-US" dirty="0" smtClean="0"/>
              <a:t>Increase productivity</a:t>
            </a:r>
          </a:p>
          <a:p>
            <a:pPr>
              <a:buFont typeface="Wingdings" pitchFamily="2" charset="2"/>
              <a:buChar char="v"/>
            </a:pPr>
            <a:r>
              <a:rPr lang="en-US" dirty="0" smtClean="0"/>
              <a:t>Increase physical capabilities</a:t>
            </a:r>
          </a:p>
          <a:p>
            <a:pPr>
              <a:buFont typeface="Wingdings" pitchFamily="2" charset="2"/>
              <a:buChar char="v"/>
            </a:pPr>
            <a:r>
              <a:rPr lang="en-US" dirty="0" smtClean="0"/>
              <a:t>Less injuries</a:t>
            </a:r>
          </a:p>
          <a:p>
            <a:pPr>
              <a:buFont typeface="Wingdings" pitchFamily="2" charset="2"/>
              <a:buChar char="v"/>
            </a:pPr>
            <a:r>
              <a:rPr lang="en-US" dirty="0" smtClean="0"/>
              <a:t>Improve immunity to major illness </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r>
              <a:rPr lang="en-US" sz="7200" b="1" dirty="0" smtClean="0">
                <a:latin typeface="Algerian" pitchFamily="82" charset="0"/>
              </a:rPr>
              <a:t>Wellness</a:t>
            </a:r>
          </a:p>
          <a:p>
            <a:pPr>
              <a:buNone/>
            </a:pPr>
            <a:r>
              <a:rPr lang="en-US" dirty="0" smtClean="0"/>
              <a:t> </a:t>
            </a:r>
            <a:endParaRPr lang="en-IN" dirty="0"/>
          </a:p>
        </p:txBody>
      </p:sp>
      <p:pic>
        <p:nvPicPr>
          <p:cNvPr id="4" name="Picture 3" descr="Ch01GroupWalk"/>
          <p:cNvPicPr>
            <a:picLocks noChangeAspect="1" noChangeArrowheads="1"/>
          </p:cNvPicPr>
          <p:nvPr/>
        </p:nvPicPr>
        <p:blipFill>
          <a:blip r:embed="rId2"/>
          <a:srcRect/>
          <a:stretch>
            <a:fillRect/>
          </a:stretch>
        </p:blipFill>
        <p:spPr bwMode="auto">
          <a:xfrm>
            <a:off x="0" y="990600"/>
            <a:ext cx="9144000" cy="5867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535</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Reaching Wellness Through Lifestyle Management</vt:lpstr>
      <vt:lpstr>Benefits of a Wellness Lifestyle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cp:revision>
  <dcterms:created xsi:type="dcterms:W3CDTF">2006-08-16T00:00:00Z</dcterms:created>
  <dcterms:modified xsi:type="dcterms:W3CDTF">2016-05-30T06:21:41Z</dcterms:modified>
</cp:coreProperties>
</file>